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5" r:id="rId3"/>
    <p:sldId id="258" r:id="rId4"/>
    <p:sldId id="277" r:id="rId5"/>
    <p:sldId id="274" r:id="rId6"/>
    <p:sldId id="271" r:id="rId7"/>
    <p:sldId id="272" r:id="rId8"/>
    <p:sldId id="273" r:id="rId9"/>
    <p:sldId id="279" r:id="rId10"/>
    <p:sldId id="265" r:id="rId11"/>
    <p:sldId id="286" r:id="rId12"/>
    <p:sldId id="288" r:id="rId13"/>
    <p:sldId id="287" r:id="rId14"/>
    <p:sldId id="278" r:id="rId15"/>
    <p:sldId id="263" r:id="rId16"/>
    <p:sldId id="280" r:id="rId17"/>
    <p:sldId id="289" r:id="rId18"/>
    <p:sldId id="281" r:id="rId19"/>
    <p:sldId id="282" r:id="rId20"/>
    <p:sldId id="283" r:id="rId21"/>
    <p:sldId id="284" r:id="rId22"/>
    <p:sldId id="290" r:id="rId23"/>
    <p:sldId id="291" r:id="rId24"/>
    <p:sldId id="276" r:id="rId25"/>
    <p:sldId id="267" r:id="rId26"/>
    <p:sldId id="292" r:id="rId27"/>
    <p:sldId id="264" r:id="rId28"/>
    <p:sldId id="268" r:id="rId29"/>
    <p:sldId id="269" r:id="rId30"/>
    <p:sldId id="27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B980C74-23E5-4FF7-8FFD-F62BB37E5EEA}">
          <p14:sldIdLst>
            <p14:sldId id="256"/>
          </p14:sldIdLst>
        </p14:section>
        <p14:section name="产品介绍" id="{FF756937-931C-4275-955B-628B895AF6F6}">
          <p14:sldIdLst>
            <p14:sldId id="285"/>
            <p14:sldId id="258"/>
            <p14:sldId id="277"/>
            <p14:sldId id="274"/>
            <p14:sldId id="271"/>
            <p14:sldId id="272"/>
            <p14:sldId id="273"/>
            <p14:sldId id="279"/>
            <p14:sldId id="265"/>
            <p14:sldId id="286"/>
            <p14:sldId id="288"/>
            <p14:sldId id="287"/>
            <p14:sldId id="278"/>
          </p14:sldIdLst>
        </p14:section>
        <p14:section name="相关算法" id="{629BFD1B-D379-4C8E-A656-9475C08C7DAC}">
          <p14:sldIdLst>
            <p14:sldId id="263"/>
            <p14:sldId id="280"/>
            <p14:sldId id="289"/>
            <p14:sldId id="281"/>
            <p14:sldId id="282"/>
            <p14:sldId id="283"/>
            <p14:sldId id="284"/>
            <p14:sldId id="290"/>
            <p14:sldId id="291"/>
          </p14:sldIdLst>
        </p14:section>
        <p14:section name="产品演示" id="{A9B1B389-8697-45AC-9683-968949539674}">
          <p14:sldIdLst>
            <p14:sldId id="276"/>
            <p14:sldId id="267"/>
            <p14:sldId id="292"/>
            <p14:sldId id="264"/>
            <p14:sldId id="268"/>
            <p14:sldId id="269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5FF"/>
    <a:srgbClr val="66CC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193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583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0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1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7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6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9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28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704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63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54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chemeClr val="tx1">
                <a:lumMod val="95000"/>
                <a:lumOff val="5000"/>
              </a:schemeClr>
            </a:gs>
            <a:gs pos="88000">
              <a:schemeClr val="tx1">
                <a:lumMod val="80000"/>
                <a:lumOff val="20000"/>
              </a:schemeClr>
            </a:gs>
            <a:gs pos="16000">
              <a:schemeClr val="tx1">
                <a:lumMod val="95000"/>
                <a:lumOff val="5000"/>
              </a:schemeClr>
            </a:gs>
            <a:gs pos="22000">
              <a:schemeClr val="tx1">
                <a:lumMod val="85000"/>
                <a:lumOff val="15000"/>
              </a:schemeClr>
            </a:gs>
            <a:gs pos="29000">
              <a:schemeClr val="tx1">
                <a:lumMod val="90000"/>
                <a:lumOff val="10000"/>
              </a:schemeClr>
            </a:gs>
            <a:gs pos="80000">
              <a:schemeClr val="tx1">
                <a:lumMod val="95000"/>
                <a:lumOff val="5000"/>
              </a:schemeClr>
            </a:gs>
            <a:gs pos="74000">
              <a:schemeClr val="tx1">
                <a:lumMod val="75000"/>
                <a:lumOff val="25000"/>
              </a:schemeClr>
            </a:gs>
            <a:gs pos="78000">
              <a:schemeClr val="tx1">
                <a:lumMod val="100000"/>
              </a:schemeClr>
            </a:gs>
            <a:gs pos="95000">
              <a:schemeClr val="tx1">
                <a:lumMod val="90000"/>
                <a:lumOff val="10000"/>
              </a:schemeClr>
            </a:gs>
          </a:gsLst>
          <a:lin ang="13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355B-D3C4-4899-B55B-EB35EEF468B9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0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921A25-0B6A-41B5-B3B3-AFD4BEAFCD08}"/>
              </a:ext>
            </a:extLst>
          </p:cNvPr>
          <p:cNvSpPr/>
          <p:nvPr/>
        </p:nvSpPr>
        <p:spPr>
          <a:xfrm>
            <a:off x="1882803" y="2644170"/>
            <a:ext cx="537839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地形生成及环境演变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8A45A4-5EBC-4BB8-97D5-0D74C3918051}"/>
              </a:ext>
            </a:extLst>
          </p:cNvPr>
          <p:cNvSpPr/>
          <p:nvPr/>
        </p:nvSpPr>
        <p:spPr>
          <a:xfrm>
            <a:off x="3902586" y="4169294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韩沁东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4FAE87-817B-49F8-AE45-D6EC84200845}"/>
              </a:ext>
            </a:extLst>
          </p:cNvPr>
          <p:cNvSpPr/>
          <p:nvPr/>
        </p:nvSpPr>
        <p:spPr>
          <a:xfrm>
            <a:off x="3133145" y="4926944"/>
            <a:ext cx="28777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指导教师：周强</a:t>
            </a:r>
          </a:p>
        </p:txBody>
      </p:sp>
    </p:spTree>
    <p:extLst>
      <p:ext uri="{BB962C8B-B14F-4D97-AF65-F5344CB8AC3E}">
        <p14:creationId xmlns:p14="http://schemas.microsoft.com/office/powerpoint/2010/main" val="271676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69AE96C-B9DD-4BC6-BCC3-11079657F62F}"/>
              </a:ext>
            </a:extLst>
          </p:cNvPr>
          <p:cNvSpPr/>
          <p:nvPr/>
        </p:nvSpPr>
        <p:spPr>
          <a:xfrm>
            <a:off x="101528" y="101600"/>
            <a:ext cx="8839271" cy="6493506"/>
          </a:xfrm>
          <a:prstGeom prst="roundRect">
            <a:avLst>
              <a:gd name="adj" fmla="val 3374"/>
            </a:avLst>
          </a:prstGeom>
          <a:solidFill>
            <a:schemeClr val="tx1">
              <a:alpha val="50000"/>
            </a:schemeClr>
          </a:solidFill>
          <a:ln>
            <a:solidFill>
              <a:schemeClr val="bg1"/>
            </a:solidFill>
          </a:ln>
          <a:effectLst>
            <a:outerShdw blurRad="127000" dist="38100" dir="2700000" sx="103000" sy="103000" algn="tl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BE144-FD40-464B-8AB6-378CECF59D66}"/>
              </a:ext>
            </a:extLst>
          </p:cNvPr>
          <p:cNvSpPr/>
          <p:nvPr/>
        </p:nvSpPr>
        <p:spPr>
          <a:xfrm>
            <a:off x="325843" y="1014826"/>
            <a:ext cx="8301562" cy="532952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822741-4526-4F60-A849-F78FB2D1C48D}"/>
              </a:ext>
            </a:extLst>
          </p:cNvPr>
          <p:cNvSpPr/>
          <p:nvPr/>
        </p:nvSpPr>
        <p:spPr>
          <a:xfrm>
            <a:off x="516595" y="4034566"/>
            <a:ext cx="7889416" cy="209952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BA7312-857A-45E0-BAEB-74E2E47F3107}"/>
              </a:ext>
            </a:extLst>
          </p:cNvPr>
          <p:cNvSpPr/>
          <p:nvPr/>
        </p:nvSpPr>
        <p:spPr>
          <a:xfrm>
            <a:off x="2736052" y="5504293"/>
            <a:ext cx="5413730" cy="4527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Studio Core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F8D9CE-BDE4-4D7E-8E19-756B0BFF9D19}"/>
              </a:ext>
            </a:extLst>
          </p:cNvPr>
          <p:cNvSpPr/>
          <p:nvPr/>
        </p:nvSpPr>
        <p:spPr>
          <a:xfrm>
            <a:off x="745943" y="4369728"/>
            <a:ext cx="2759451" cy="40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Studio UI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8F34B2E-E01B-46E0-A45E-5ABB4E0BCAE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606129" y="2747507"/>
            <a:ext cx="22079" cy="275678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F8681CC-B8C8-4BF4-B6F7-0E1DDBDEDB61}"/>
              </a:ext>
            </a:extLst>
          </p:cNvPr>
          <p:cNvCxnSpPr>
            <a:cxnSpLocks/>
          </p:cNvCxnSpPr>
          <p:nvPr/>
        </p:nvCxnSpPr>
        <p:spPr>
          <a:xfrm flipH="1">
            <a:off x="5089120" y="3170651"/>
            <a:ext cx="8134" cy="23336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90AE2E2-6E15-4EE0-981B-AF3E0AB664D0}"/>
              </a:ext>
            </a:extLst>
          </p:cNvPr>
          <p:cNvSpPr/>
          <p:nvPr/>
        </p:nvSpPr>
        <p:spPr>
          <a:xfrm>
            <a:off x="1271840" y="262895"/>
            <a:ext cx="1320567" cy="5364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用户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CBB8057-89B9-472A-9E88-6530B2B0E78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932124" y="799381"/>
            <a:ext cx="0" cy="357034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4F31A5-D5B8-4BF0-977A-05059384807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604694" y="4768063"/>
            <a:ext cx="9556" cy="39245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60FC175-7BA8-4EEE-8CC4-F75AECB9EE9D}"/>
              </a:ext>
            </a:extLst>
          </p:cNvPr>
          <p:cNvSpPr/>
          <p:nvPr/>
        </p:nvSpPr>
        <p:spPr>
          <a:xfrm>
            <a:off x="664087" y="5160520"/>
            <a:ext cx="1881213" cy="40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Studio </a:t>
            </a:r>
            <a:r>
              <a:rPr lang="en-US" altLang="zh-CN" sz="1600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Resourses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EBCF664-F2B0-4808-9F22-736E0F5C5872}"/>
              </a:ext>
            </a:extLst>
          </p:cNvPr>
          <p:cNvCxnSpPr>
            <a:cxnSpLocks/>
          </p:cNvCxnSpPr>
          <p:nvPr/>
        </p:nvCxnSpPr>
        <p:spPr>
          <a:xfrm>
            <a:off x="3062439" y="4768063"/>
            <a:ext cx="0" cy="74728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89DAFD1-0649-4C76-9355-EA1C9C728437}"/>
              </a:ext>
            </a:extLst>
          </p:cNvPr>
          <p:cNvSpPr/>
          <p:nvPr/>
        </p:nvSpPr>
        <p:spPr>
          <a:xfrm>
            <a:off x="7840778" y="4150310"/>
            <a:ext cx="455565" cy="11437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应用核心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0A5D75-7F3A-4836-88BF-1598ADFA428B}"/>
              </a:ext>
            </a:extLst>
          </p:cNvPr>
          <p:cNvSpPr/>
          <p:nvPr/>
        </p:nvSpPr>
        <p:spPr>
          <a:xfrm>
            <a:off x="5743354" y="3517904"/>
            <a:ext cx="164138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ValueToImage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7734CCA-F960-4300-92B8-1147ED2B7774}"/>
              </a:ext>
            </a:extLst>
          </p:cNvPr>
          <p:cNvGrpSpPr/>
          <p:nvPr/>
        </p:nvGrpSpPr>
        <p:grpSpPr>
          <a:xfrm>
            <a:off x="6782704" y="1237987"/>
            <a:ext cx="1646849" cy="1509520"/>
            <a:chOff x="2526727" y="1294021"/>
            <a:chExt cx="1646849" cy="150952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BF5FF5-5EA9-47FB-B748-9E3D759E3C2E}"/>
                </a:ext>
              </a:extLst>
            </p:cNvPr>
            <p:cNvSpPr/>
            <p:nvPr/>
          </p:nvSpPr>
          <p:spPr>
            <a:xfrm>
              <a:off x="2526727" y="1294021"/>
              <a:ext cx="1646849" cy="15095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9DEB4-532A-456A-8ED7-8F4BE8586B27}"/>
                </a:ext>
              </a:extLst>
            </p:cNvPr>
            <p:cNvSpPr/>
            <p:nvPr/>
          </p:nvSpPr>
          <p:spPr>
            <a:xfrm>
              <a:off x="2632816" y="2282336"/>
              <a:ext cx="1478830" cy="40554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RandomTend</a:t>
              </a:r>
              <a:endParaRPr lang="zh-CN" altLang="en-US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B7CDAED-A085-4A9A-95DF-821C6C78F98C}"/>
                </a:ext>
              </a:extLst>
            </p:cNvPr>
            <p:cNvSpPr/>
            <p:nvPr/>
          </p:nvSpPr>
          <p:spPr>
            <a:xfrm>
              <a:off x="2784681" y="1372680"/>
              <a:ext cx="112007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前端工厂</a:t>
              </a:r>
              <a:endPara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  <a:endPara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算法模块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24B3007-F869-476F-BB18-7B441EBEC3B9}"/>
              </a:ext>
            </a:extLst>
          </p:cNvPr>
          <p:cNvGrpSpPr/>
          <p:nvPr/>
        </p:nvGrpSpPr>
        <p:grpSpPr>
          <a:xfrm>
            <a:off x="2394896" y="1138923"/>
            <a:ext cx="4143762" cy="2031728"/>
            <a:chOff x="4981643" y="1023756"/>
            <a:chExt cx="4979477" cy="1937417"/>
          </a:xfrm>
          <a:noFill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5ABE30B-938B-4871-973A-22F65F92F28F}"/>
                </a:ext>
              </a:extLst>
            </p:cNvPr>
            <p:cNvSpPr/>
            <p:nvPr/>
          </p:nvSpPr>
          <p:spPr>
            <a:xfrm>
              <a:off x="4981643" y="1023756"/>
              <a:ext cx="4979477" cy="193741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后端工厂</a:t>
              </a:r>
              <a:endPara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  <a:endPara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算法模块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43F667C-3411-416B-86D1-48868ECE6FB2}"/>
                </a:ext>
              </a:extLst>
            </p:cNvPr>
            <p:cNvSpPr/>
            <p:nvPr/>
          </p:nvSpPr>
          <p:spPr>
            <a:xfrm>
              <a:off x="6251174" y="1157301"/>
              <a:ext cx="3565488" cy="3088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AtmosphericMotion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9C2D014-AB53-4FA8-B782-5D6B57DF8FBB}"/>
                </a:ext>
              </a:extLst>
            </p:cNvPr>
            <p:cNvSpPr/>
            <p:nvPr/>
          </p:nvSpPr>
          <p:spPr>
            <a:xfrm>
              <a:off x="6251176" y="1599649"/>
              <a:ext cx="3565487" cy="3088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RainfallMotion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965AE66-7C8A-434A-806B-25F296688B2A}"/>
                </a:ext>
              </a:extLst>
            </p:cNvPr>
            <p:cNvSpPr/>
            <p:nvPr/>
          </p:nvSpPr>
          <p:spPr>
            <a:xfrm>
              <a:off x="6251176" y="2041996"/>
              <a:ext cx="3565487" cy="3088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SolarIlluminance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776DB05-7105-4AD8-AF4E-516FF9514500}"/>
                </a:ext>
              </a:extLst>
            </p:cNvPr>
            <p:cNvSpPr/>
            <p:nvPr/>
          </p:nvSpPr>
          <p:spPr>
            <a:xfrm>
              <a:off x="6251176" y="2484343"/>
              <a:ext cx="3565487" cy="3088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Biomes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B652B4E4-7F67-4DEC-A441-E26327A58A21}"/>
              </a:ext>
            </a:extLst>
          </p:cNvPr>
          <p:cNvSpPr/>
          <p:nvPr/>
        </p:nvSpPr>
        <p:spPr>
          <a:xfrm>
            <a:off x="714447" y="1237987"/>
            <a:ext cx="757131" cy="3133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应用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E1F45D1-1739-4CDC-A0D7-6D301D2C2BF6}"/>
              </a:ext>
            </a:extLst>
          </p:cNvPr>
          <p:cNvCxnSpPr>
            <a:cxnSpLocks/>
          </p:cNvCxnSpPr>
          <p:nvPr/>
        </p:nvCxnSpPr>
        <p:spPr>
          <a:xfrm>
            <a:off x="7034366" y="2765282"/>
            <a:ext cx="0" cy="7497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BF77071-FE93-4358-8E83-90CED44DBE78}"/>
              </a:ext>
            </a:extLst>
          </p:cNvPr>
          <p:cNvCxnSpPr>
            <a:cxnSpLocks/>
          </p:cNvCxnSpPr>
          <p:nvPr/>
        </p:nvCxnSpPr>
        <p:spPr>
          <a:xfrm>
            <a:off x="6235150" y="3207462"/>
            <a:ext cx="0" cy="30760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对话气泡: 矩形 50">
            <a:extLst>
              <a:ext uri="{FF2B5EF4-FFF2-40B4-BE49-F238E27FC236}">
                <a16:creationId xmlns:a16="http://schemas.microsoft.com/office/drawing/2014/main" id="{44F1E68D-A688-47A8-9409-31FA80ED14C9}"/>
              </a:ext>
            </a:extLst>
          </p:cNvPr>
          <p:cNvSpPr/>
          <p:nvPr/>
        </p:nvSpPr>
        <p:spPr>
          <a:xfrm>
            <a:off x="5342992" y="4831927"/>
            <a:ext cx="1318171" cy="425923"/>
          </a:xfrm>
          <a:prstGeom prst="wedgeRectCallout">
            <a:avLst>
              <a:gd name="adj1" fmla="val -65453"/>
              <a:gd name="adj2" fmla="val 632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81D5FF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API</a:t>
            </a:r>
            <a:r>
              <a:rPr lang="zh-CN" altLang="en-US" dirty="0">
                <a:solidFill>
                  <a:srgbClr val="81D5FF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调用</a:t>
            </a:r>
          </a:p>
        </p:txBody>
      </p:sp>
      <p:sp>
        <p:nvSpPr>
          <p:cNvPr id="52" name="对话气泡: 矩形 51">
            <a:extLst>
              <a:ext uri="{FF2B5EF4-FFF2-40B4-BE49-F238E27FC236}">
                <a16:creationId xmlns:a16="http://schemas.microsoft.com/office/drawing/2014/main" id="{14D2D15F-281E-4AF4-A38E-3FF34A5DCC80}"/>
              </a:ext>
            </a:extLst>
          </p:cNvPr>
          <p:cNvSpPr/>
          <p:nvPr/>
        </p:nvSpPr>
        <p:spPr>
          <a:xfrm>
            <a:off x="3275010" y="4928742"/>
            <a:ext cx="1318171" cy="425923"/>
          </a:xfrm>
          <a:prstGeom prst="wedgeRectCallout">
            <a:avLst>
              <a:gd name="adj1" fmla="val -65453"/>
              <a:gd name="adj2" fmla="val 632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81D5FF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数据绑定</a:t>
            </a:r>
          </a:p>
        </p:txBody>
      </p:sp>
      <p:sp>
        <p:nvSpPr>
          <p:cNvPr id="53" name="对话气泡: 矩形 52">
            <a:extLst>
              <a:ext uri="{FF2B5EF4-FFF2-40B4-BE49-F238E27FC236}">
                <a16:creationId xmlns:a16="http://schemas.microsoft.com/office/drawing/2014/main" id="{4A711088-08D0-40F5-BCF5-A39C5BD93515}"/>
              </a:ext>
            </a:extLst>
          </p:cNvPr>
          <p:cNvSpPr/>
          <p:nvPr/>
        </p:nvSpPr>
        <p:spPr>
          <a:xfrm>
            <a:off x="6075388" y="4238139"/>
            <a:ext cx="1318171" cy="425923"/>
          </a:xfrm>
          <a:prstGeom prst="wedgeRectCallout">
            <a:avLst>
              <a:gd name="adj1" fmla="val 66433"/>
              <a:gd name="adj2" fmla="val 14279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81D5FF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API</a:t>
            </a:r>
            <a:r>
              <a:rPr lang="zh-CN" altLang="en-US" dirty="0">
                <a:solidFill>
                  <a:srgbClr val="81D5FF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调用</a:t>
            </a:r>
          </a:p>
        </p:txBody>
      </p:sp>
    </p:spTree>
    <p:extLst>
      <p:ext uri="{BB962C8B-B14F-4D97-AF65-F5344CB8AC3E}">
        <p14:creationId xmlns:p14="http://schemas.microsoft.com/office/powerpoint/2010/main" val="831949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6D8A96C-3D9F-436D-B12E-D259FF8A63B6}"/>
              </a:ext>
            </a:extLst>
          </p:cNvPr>
          <p:cNvSpPr/>
          <p:nvPr/>
        </p:nvSpPr>
        <p:spPr>
          <a:xfrm>
            <a:off x="2494844" y="2799644"/>
            <a:ext cx="3815641" cy="144497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" panose="020B0500000000000000" pitchFamily="34" charset="-122"/>
                <a:ea typeface="思源黑体" panose="020B0500000000000000" pitchFamily="34" charset="-122"/>
              </a:rPr>
              <a:t>Factory</a:t>
            </a:r>
          </a:p>
          <a:p>
            <a:pPr algn="ctr"/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工厂类</a:t>
            </a:r>
            <a:endParaRPr lang="en-US" altLang="zh-CN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/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注册到</a:t>
            </a:r>
            <a:r>
              <a:rPr lang="en-US" altLang="zh-CN" dirty="0">
                <a:latin typeface="思源黑体" panose="020B0500000000000000" pitchFamily="34" charset="-122"/>
                <a:ea typeface="思源黑体" panose="020B0500000000000000" pitchFamily="34" charset="-122"/>
              </a:rPr>
              <a:t>Studio Core</a:t>
            </a:r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中</a:t>
            </a:r>
            <a:endParaRPr lang="en-US" altLang="zh-CN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/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用于生成配置对象和获取计算对象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CA89DD9-01E0-45DF-B713-D22B01C7DD17}"/>
              </a:ext>
            </a:extLst>
          </p:cNvPr>
          <p:cNvSpPr/>
          <p:nvPr/>
        </p:nvSpPr>
        <p:spPr>
          <a:xfrm>
            <a:off x="251176" y="5002390"/>
            <a:ext cx="2974623" cy="1272823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" panose="020B0500000000000000" pitchFamily="34" charset="-122"/>
                <a:ea typeface="思源黑体" panose="020B0500000000000000" pitchFamily="34" charset="-122"/>
              </a:rPr>
              <a:t>Configuration</a:t>
            </a:r>
          </a:p>
          <a:p>
            <a:pPr algn="ctr"/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配置对象</a:t>
            </a:r>
            <a:endParaRPr lang="en-US" altLang="zh-CN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/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用于记录用于计算的设置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B9E047B-F94A-43CC-9DF0-F1A5820F7833}"/>
              </a:ext>
            </a:extLst>
          </p:cNvPr>
          <p:cNvSpPr/>
          <p:nvPr/>
        </p:nvSpPr>
        <p:spPr>
          <a:xfrm>
            <a:off x="4775198" y="5002390"/>
            <a:ext cx="3725335" cy="1272823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" panose="020B0500000000000000" pitchFamily="34" charset="-122"/>
                <a:ea typeface="思源黑体" panose="020B0500000000000000" pitchFamily="34" charset="-122"/>
              </a:rPr>
              <a:t>Calculator</a:t>
            </a:r>
          </a:p>
          <a:p>
            <a:pPr algn="ctr"/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计算对象</a:t>
            </a:r>
            <a:endParaRPr lang="en-US" altLang="zh-CN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/>
            <a:r>
              <a: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rPr>
              <a:t>用于对数据进行计算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B959ABA-5CE4-4D62-AE38-1CBA381EB0EA}"/>
              </a:ext>
            </a:extLst>
          </p:cNvPr>
          <p:cNvSpPr/>
          <p:nvPr/>
        </p:nvSpPr>
        <p:spPr>
          <a:xfrm>
            <a:off x="2178751" y="694266"/>
            <a:ext cx="4120446" cy="863601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" panose="020B0500000000000000" pitchFamily="34" charset="-122"/>
                <a:ea typeface="思源黑体" panose="020B0500000000000000" pitchFamily="34" charset="-122"/>
              </a:rPr>
              <a:t>Studio Core</a:t>
            </a:r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686521F-EAD8-452D-9A99-9820F230831E}"/>
              </a:ext>
            </a:extLst>
          </p:cNvPr>
          <p:cNvCxnSpPr/>
          <p:nvPr/>
        </p:nvCxnSpPr>
        <p:spPr>
          <a:xfrm>
            <a:off x="4238974" y="1580444"/>
            <a:ext cx="0" cy="12192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B9A2B63-EA9B-4E3C-8960-A4816E0BA6BB}"/>
              </a:ext>
            </a:extLst>
          </p:cNvPr>
          <p:cNvSpPr txBox="1"/>
          <p:nvPr/>
        </p:nvSpPr>
        <p:spPr>
          <a:xfrm>
            <a:off x="3292223" y="193675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请求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6EF0B85-180F-45D7-AB75-070B4BFA784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738488" y="4244622"/>
            <a:ext cx="2664177" cy="757768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7065DBD-4B74-400A-A5CB-06DA0948D6CF}"/>
              </a:ext>
            </a:extLst>
          </p:cNvPr>
          <p:cNvSpPr txBox="1"/>
          <p:nvPr/>
        </p:nvSpPr>
        <p:spPr>
          <a:xfrm>
            <a:off x="3070576" y="46235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创建对象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FEEE522-28A1-4A7D-AF33-92B9617140B5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738488" y="1557868"/>
            <a:ext cx="756356" cy="3444522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01FEF32-FC26-4C56-B2C9-699EDD46D1F4}"/>
              </a:ext>
            </a:extLst>
          </p:cNvPr>
          <p:cNvSpPr txBox="1"/>
          <p:nvPr/>
        </p:nvSpPr>
        <p:spPr>
          <a:xfrm>
            <a:off x="279398" y="2602467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返回需要的对象</a:t>
            </a:r>
          </a:p>
        </p:txBody>
      </p:sp>
    </p:spTree>
    <p:extLst>
      <p:ext uri="{BB962C8B-B14F-4D97-AF65-F5344CB8AC3E}">
        <p14:creationId xmlns:p14="http://schemas.microsoft.com/office/powerpoint/2010/main" val="284339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3D8B80-2B56-47BB-9122-A4248E945134}"/>
              </a:ext>
            </a:extLst>
          </p:cNvPr>
          <p:cNvSpPr/>
          <p:nvPr/>
        </p:nvSpPr>
        <p:spPr>
          <a:xfrm>
            <a:off x="0" y="43458"/>
            <a:ext cx="918915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IDataCalculaterAble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获取或设置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Creater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的名称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CreaterName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获取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Creater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所在的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ProgramSet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CreaterProgramSet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获取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Creater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类的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GUID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Guid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CreaterGuid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进度改变时的事件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event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DataCalculatingProcessingEventType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OnProcessingChanged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zh-CN" alt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41F6AA-2BBC-4FEF-8AB8-BE3A8F08224D}"/>
              </a:ext>
            </a:extLst>
          </p:cNvPr>
          <p:cNvSpPr/>
          <p:nvPr/>
        </p:nvSpPr>
        <p:spPr>
          <a:xfrm>
            <a:off x="0" y="3429000"/>
            <a:ext cx="91440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IDataCalculaterConfigurationAble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INotifyPropertyChanged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获取与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Configuration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相配套的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PanelTemplate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ControlTemplate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ShowPanel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配置中有值发生改变时事件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event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NodeValueChangedEventType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ValueChanged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从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XML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节点中加载数据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LoadFromXMLNode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XmlElement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xmlnode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获取描述数据的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XML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节点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XmlElement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XmlNode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XmlDocument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xmlDocument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bool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 save = </a:t>
            </a:r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zh-CN" alt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75579A-4CB4-4E59-B922-F10661F6CD21}"/>
              </a:ext>
            </a:extLst>
          </p:cNvPr>
          <p:cNvSpPr/>
          <p:nvPr/>
        </p:nvSpPr>
        <p:spPr>
          <a:xfrm>
            <a:off x="6649155" y="406400"/>
            <a:ext cx="1264356" cy="677333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计算对象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434581-D4F2-4252-9E3B-D140AC64EC52}"/>
              </a:ext>
            </a:extLst>
          </p:cNvPr>
          <p:cNvSpPr/>
          <p:nvPr/>
        </p:nvSpPr>
        <p:spPr>
          <a:xfrm>
            <a:off x="6649155" y="4187052"/>
            <a:ext cx="1264356" cy="677333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配置对象</a:t>
            </a:r>
          </a:p>
        </p:txBody>
      </p:sp>
    </p:spTree>
    <p:extLst>
      <p:ext uri="{BB962C8B-B14F-4D97-AF65-F5344CB8AC3E}">
        <p14:creationId xmlns:p14="http://schemas.microsoft.com/office/powerpoint/2010/main" val="226068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BDAD20A-54C0-4DCF-BCE5-9B3138E07330}"/>
              </a:ext>
            </a:extLst>
          </p:cNvPr>
          <p:cNvSpPr/>
          <p:nvPr/>
        </p:nvSpPr>
        <p:spPr>
          <a:xfrm>
            <a:off x="101600" y="335845"/>
            <a:ext cx="852311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public interface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IDataCalculaterFactoryAble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</a:rPr>
              <a:t>CalcT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where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</a:rPr>
              <a:t>CalcT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</a:rPr>
              <a:t>IDataCalculaterAble</a:t>
            </a:r>
            <a:endParaRPr lang="en-US" altLang="zh-CN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where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ConfigT</a:t>
            </a: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</a:rPr>
              <a:t>IDataCalculaterConfigurationAble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数据生成及模拟器的展示名称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DisplayName {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数据生成及模拟器的展示时的所属类型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DisplayType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数据生成及模拟器的程序集名称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CalculaterProgramSet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数据生成及模拟器的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GUID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92D050"/>
                </a:solidFill>
                <a:latin typeface="Consolas" panose="020B0609020204030204" pitchFamily="49" charset="0"/>
              </a:rPr>
              <a:t>Guid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CalculaterGuid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获取一个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Calculater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</a:rPr>
              <a:t>CalcT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GetACalculater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();</a:t>
            </a: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///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获取一个适用的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Configuration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FFFF00"/>
                </a:solidFill>
                <a:latin typeface="Consolas" panose="020B0609020204030204" pitchFamily="49" charset="0"/>
              </a:rPr>
              <a:t>ConfigT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GetAConfiguration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();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BBDE46-3CB8-4822-96A7-370956FADE98}"/>
              </a:ext>
            </a:extLst>
          </p:cNvPr>
          <p:cNvSpPr/>
          <p:nvPr/>
        </p:nvSpPr>
        <p:spPr>
          <a:xfrm>
            <a:off x="7360355" y="2482429"/>
            <a:ext cx="1264356" cy="677333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工厂类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0238E3F4-2655-47A5-B014-06282F7D64FC}"/>
              </a:ext>
            </a:extLst>
          </p:cNvPr>
          <p:cNvSpPr/>
          <p:nvPr/>
        </p:nvSpPr>
        <p:spPr>
          <a:xfrm>
            <a:off x="4572000" y="4831642"/>
            <a:ext cx="1907821" cy="587023"/>
          </a:xfrm>
          <a:prstGeom prst="wedgeRectCallout">
            <a:avLst>
              <a:gd name="adj1" fmla="val -79487"/>
              <a:gd name="adj2" fmla="val 20000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获取计算对象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AED48C23-0C5A-4D64-A9B8-C2359C12C742}"/>
              </a:ext>
            </a:extLst>
          </p:cNvPr>
          <p:cNvSpPr/>
          <p:nvPr/>
        </p:nvSpPr>
        <p:spPr>
          <a:xfrm>
            <a:off x="5096934" y="5676898"/>
            <a:ext cx="1907821" cy="587023"/>
          </a:xfrm>
          <a:prstGeom prst="wedgeRectCallout">
            <a:avLst>
              <a:gd name="adj1" fmla="val -79487"/>
              <a:gd name="adj2" fmla="val 20000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获取配置对象</a:t>
            </a:r>
          </a:p>
        </p:txBody>
      </p:sp>
    </p:spTree>
    <p:extLst>
      <p:ext uri="{BB962C8B-B14F-4D97-AF65-F5344CB8AC3E}">
        <p14:creationId xmlns:p14="http://schemas.microsoft.com/office/powerpoint/2010/main" val="361885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0C8786-53D7-4232-8577-4BF9AD98591B}"/>
              </a:ext>
            </a:extLst>
          </p:cNvPr>
          <p:cNvSpPr/>
          <p:nvPr/>
        </p:nvSpPr>
        <p:spPr>
          <a:xfrm>
            <a:off x="1594262" y="1854285"/>
            <a:ext cx="595547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软件使用工作流程规划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1F6A1E0-A6A8-4E99-ACB6-ECFFCF9F913E}"/>
              </a:ext>
            </a:extLst>
          </p:cNvPr>
          <p:cNvSpPr/>
          <p:nvPr/>
        </p:nvSpPr>
        <p:spPr>
          <a:xfrm>
            <a:off x="428979" y="3330222"/>
            <a:ext cx="8421510" cy="1877209"/>
          </a:xfrm>
          <a:prstGeom prst="roundRect">
            <a:avLst>
              <a:gd name="adj" fmla="val 11668"/>
            </a:avLst>
          </a:prstGeom>
          <a:gradFill flip="none" rotWithShape="1">
            <a:gsLst>
              <a:gs pos="0">
                <a:schemeClr val="tx1">
                  <a:lumMod val="100000"/>
                </a:schemeClr>
              </a:gs>
              <a:gs pos="29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  <a:gs pos="21150">
                <a:schemeClr val="tx1">
                  <a:lumMod val="100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56000">
                <a:schemeClr val="tx1">
                  <a:lumMod val="95000"/>
                  <a:lumOff val="5000"/>
                </a:schemeClr>
              </a:gs>
              <a:gs pos="44000">
                <a:schemeClr val="tx1">
                  <a:lumMod val="10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  <a:gs pos="64000">
                <a:schemeClr val="tx1">
                  <a:lumMod val="95000"/>
                  <a:lumOff val="5000"/>
                </a:schemeClr>
              </a:gs>
              <a:gs pos="70000">
                <a:srgbClr val="080808"/>
              </a:gs>
            </a:gsLst>
            <a:lin ang="13800000" scaled="0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B3A3E4-DF8C-4E68-B6B0-FF5027AC6BBE}"/>
              </a:ext>
            </a:extLst>
          </p:cNvPr>
          <p:cNvSpPr/>
          <p:nvPr/>
        </p:nvSpPr>
        <p:spPr>
          <a:xfrm>
            <a:off x="850620" y="3527101"/>
            <a:ext cx="1119303" cy="6136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地形生成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64B90A-C32C-4459-8462-4D619A0A3DEC}"/>
              </a:ext>
            </a:extLst>
          </p:cNvPr>
          <p:cNvSpPr/>
          <p:nvPr/>
        </p:nvSpPr>
        <p:spPr>
          <a:xfrm>
            <a:off x="2519118" y="3527499"/>
            <a:ext cx="1119303" cy="6132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空气流动模拟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A7AE1-5418-4A12-9EB4-76ABB463E739}"/>
              </a:ext>
            </a:extLst>
          </p:cNvPr>
          <p:cNvSpPr/>
          <p:nvPr/>
        </p:nvSpPr>
        <p:spPr>
          <a:xfrm>
            <a:off x="3925568" y="3527499"/>
            <a:ext cx="1119303" cy="6132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降水模拟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F79F5F-B882-4623-9B8A-D6715E01C769}"/>
              </a:ext>
            </a:extLst>
          </p:cNvPr>
          <p:cNvSpPr/>
          <p:nvPr/>
        </p:nvSpPr>
        <p:spPr>
          <a:xfrm>
            <a:off x="5467921" y="3527499"/>
            <a:ext cx="1126272" cy="613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光照模拟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8BD056-191F-4C98-9FC8-9A9F1A2A045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69923" y="3833946"/>
            <a:ext cx="549195" cy="199"/>
          </a:xfrm>
          <a:prstGeom prst="straightConnector1">
            <a:avLst/>
          </a:pr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F069705-D223-469B-9E85-E0E91372669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638421" y="3834145"/>
            <a:ext cx="287147" cy="0"/>
          </a:xfrm>
          <a:prstGeom prst="straightConnector1">
            <a:avLst/>
          </a:pr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F1DC547-42B2-4196-B441-1BB12B31698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044871" y="3834144"/>
            <a:ext cx="423050" cy="1"/>
          </a:xfrm>
          <a:prstGeom prst="straightConnector1">
            <a:avLst/>
          </a:pr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8E92623C-1B34-412B-8BCC-DFF8F9D2DAD7}"/>
              </a:ext>
            </a:extLst>
          </p:cNvPr>
          <p:cNvSpPr/>
          <p:nvPr/>
        </p:nvSpPr>
        <p:spPr>
          <a:xfrm rot="16200000">
            <a:off x="1381483" y="3792530"/>
            <a:ext cx="131453" cy="1045427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A17F8F-44B4-4BEC-8143-46D5DD5D04DC}"/>
              </a:ext>
            </a:extLst>
          </p:cNvPr>
          <p:cNvSpPr txBox="1"/>
          <p:nvPr/>
        </p:nvSpPr>
        <p:spPr>
          <a:xfrm>
            <a:off x="893211" y="4508490"/>
            <a:ext cx="11079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前端工厂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05944DEE-F694-4538-8346-0A3567493AFF}"/>
              </a:ext>
            </a:extLst>
          </p:cNvPr>
          <p:cNvSpPr/>
          <p:nvPr/>
        </p:nvSpPr>
        <p:spPr>
          <a:xfrm rot="16200000">
            <a:off x="5429988" y="1386957"/>
            <a:ext cx="164636" cy="5955475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6557A0-72DF-4A64-8411-C74E2F28F4B0}"/>
              </a:ext>
            </a:extLst>
          </p:cNvPr>
          <p:cNvSpPr txBox="1"/>
          <p:nvPr/>
        </p:nvSpPr>
        <p:spPr>
          <a:xfrm>
            <a:off x="4816561" y="4588599"/>
            <a:ext cx="13027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后端工厂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2FB171-2F40-4BE4-90A1-296A703309A3}"/>
              </a:ext>
            </a:extLst>
          </p:cNvPr>
          <p:cNvSpPr/>
          <p:nvPr/>
        </p:nvSpPr>
        <p:spPr>
          <a:xfrm>
            <a:off x="7017243" y="3527100"/>
            <a:ext cx="1490537" cy="613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生物群模拟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47A702B-DE3E-436B-AACE-655A1F2D4965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6594193" y="3833744"/>
            <a:ext cx="423050" cy="400"/>
          </a:xfrm>
          <a:prstGeom prst="straightConnector1">
            <a:avLst/>
          </a:pr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4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48DDD0-C08A-435E-8246-C2D85ED75391}"/>
              </a:ext>
            </a:extLst>
          </p:cNvPr>
          <p:cNvSpPr/>
          <p:nvPr/>
        </p:nvSpPr>
        <p:spPr>
          <a:xfrm>
            <a:off x="2061986" y="2376629"/>
            <a:ext cx="5020029" cy="210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随机趋势化算法</a:t>
            </a:r>
            <a:endParaRPr lang="en-US" altLang="zh-CN" sz="4500" dirty="0">
              <a:solidFill>
                <a:schemeClr val="bg1">
                  <a:lumMod val="95000"/>
                </a:schemeClr>
              </a:solidFill>
              <a:effectLst>
                <a:glow rad="127000">
                  <a:schemeClr val="accent3">
                    <a:satMod val="175000"/>
                    <a:alpha val="40000"/>
                  </a:schemeClr>
                </a:glow>
                <a:reflection blurRad="88900" stA="60000" endA="900" endPos="58000" dist="63500" dir="5400000" sy="-100000" algn="bl" rotWithShape="0"/>
              </a:effectLst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【Diamond-square algorithm】</a:t>
            </a:r>
          </a:p>
        </p:txBody>
      </p:sp>
    </p:spTree>
    <p:extLst>
      <p:ext uri="{BB962C8B-B14F-4D97-AF65-F5344CB8AC3E}">
        <p14:creationId xmlns:p14="http://schemas.microsoft.com/office/powerpoint/2010/main" val="3153214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2_0300_1">
            <a:hlinkClick r:id="" action="ppaction://media"/>
            <a:extLst>
              <a:ext uri="{FF2B5EF4-FFF2-40B4-BE49-F238E27FC236}">
                <a16:creationId xmlns:a16="http://schemas.microsoft.com/office/drawing/2014/main" id="{446A8D5B-A24A-4F45-A87D-733FB3FA2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A52506-24FD-49B7-BAA0-952074447AB3}"/>
              </a:ext>
            </a:extLst>
          </p:cNvPr>
          <p:cNvSpPr txBox="1"/>
          <p:nvPr/>
        </p:nvSpPr>
        <p:spPr>
          <a:xfrm>
            <a:off x="84408" y="84408"/>
            <a:ext cx="2031325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基本原理展示</a:t>
            </a:r>
          </a:p>
        </p:txBody>
      </p:sp>
    </p:spTree>
    <p:extLst>
      <p:ext uri="{BB962C8B-B14F-4D97-AF65-F5344CB8AC3E}">
        <p14:creationId xmlns:p14="http://schemas.microsoft.com/office/powerpoint/2010/main" val="201053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0406DE-438C-4EA1-84B9-BD8540E5F874}"/>
              </a:ext>
            </a:extLst>
          </p:cNvPr>
          <p:cNvSpPr/>
          <p:nvPr/>
        </p:nvSpPr>
        <p:spPr>
          <a:xfrm>
            <a:off x="19753" y="456363"/>
            <a:ext cx="8743246" cy="640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blockw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&gt;= 1;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&gt;&gt; 1,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nowpro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++,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ranscl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endParaRPr lang="en-US" altLang="zh-CN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= 0;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 h;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for (int j 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2; j &lt; w; j +=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v = 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 -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2] + 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 +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2];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	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j] = v / 2 + (_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rv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j] &gt;&gt;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ranscl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endParaRPr lang="en-US" altLang="zh-CN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 h;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j = 0; j &lt; w; j +=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	int v = 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2, j] + 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2, j];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	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j] = v / 2 + (_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rv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j] &gt;&gt;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ranscl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endParaRPr lang="en-US" altLang="zh-CN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&lt; h;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j 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2; j &lt; w; j +=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v1 = 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2, j] + 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2, j];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	</a:t>
            </a:r>
            <a:r>
              <a:rPr lang="en-US" altLang="zh-CN" sz="1400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v2 = 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 -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2] + 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 +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nowSetp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 / 2];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	_map[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j] = v1 / 4 + v2 / 4 + (_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rv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, j] &gt;&gt; </a:t>
            </a:r>
            <a:r>
              <a:rPr lang="en-US" altLang="zh-C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ranscl</a:t>
            </a:r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endParaRPr lang="en-US" altLang="zh-CN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FFFF00"/>
                </a:solidFill>
                <a:latin typeface="Consolas" panose="020B0609020204030204" pitchFamily="49" charset="0"/>
              </a:rPr>
              <a:t>	//</a:t>
            </a:r>
            <a:r>
              <a:rPr lang="zh-CN" alt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更新进度，触发事件</a:t>
            </a:r>
            <a:r>
              <a:rPr lang="en-US" altLang="zh-CN" sz="1400" dirty="0" err="1">
                <a:solidFill>
                  <a:srgbClr val="FFFF00"/>
                </a:solidFill>
                <a:latin typeface="Consolas" panose="020B0609020204030204" pitchFamily="49" charset="0"/>
              </a:rPr>
              <a:t>MapCreatingProcessing</a:t>
            </a:r>
            <a:endParaRPr lang="en-US" altLang="zh-CN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F0F381-D6A7-4A58-BE8E-F7C7DB987364}"/>
              </a:ext>
            </a:extLst>
          </p:cNvPr>
          <p:cNvSpPr/>
          <p:nvPr/>
        </p:nvSpPr>
        <p:spPr>
          <a:xfrm>
            <a:off x="7890933" y="1127181"/>
            <a:ext cx="1004711" cy="10047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E389B13-343B-4B16-BADF-1C96C0716169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7890933" y="1629537"/>
            <a:ext cx="1004711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8BF3301-8300-454C-996E-E74DC2853F31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8393289" y="1127181"/>
            <a:ext cx="0" cy="1004711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15AF5F1-6142-4661-8EEB-C4640FDFE53B}"/>
              </a:ext>
            </a:extLst>
          </p:cNvPr>
          <p:cNvSpPr/>
          <p:nvPr/>
        </p:nvSpPr>
        <p:spPr>
          <a:xfrm>
            <a:off x="8274754" y="1008647"/>
            <a:ext cx="237067" cy="23706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0919DF1-5C47-4CCC-ADBA-31A74A9EB716}"/>
              </a:ext>
            </a:extLst>
          </p:cNvPr>
          <p:cNvSpPr/>
          <p:nvPr/>
        </p:nvSpPr>
        <p:spPr>
          <a:xfrm>
            <a:off x="8274754" y="2013358"/>
            <a:ext cx="237067" cy="23706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460DBB7-9483-4C52-AD72-260FDA70B395}"/>
              </a:ext>
            </a:extLst>
          </p:cNvPr>
          <p:cNvSpPr/>
          <p:nvPr/>
        </p:nvSpPr>
        <p:spPr>
          <a:xfrm>
            <a:off x="7786511" y="995443"/>
            <a:ext cx="237067" cy="2370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A4D2F81-8E46-4C1F-8517-4EF363D091C2}"/>
              </a:ext>
            </a:extLst>
          </p:cNvPr>
          <p:cNvSpPr/>
          <p:nvPr/>
        </p:nvSpPr>
        <p:spPr>
          <a:xfrm>
            <a:off x="7786511" y="2005956"/>
            <a:ext cx="237067" cy="2370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B3F2785-6167-4518-A4E4-A60D05E582DD}"/>
              </a:ext>
            </a:extLst>
          </p:cNvPr>
          <p:cNvSpPr/>
          <p:nvPr/>
        </p:nvSpPr>
        <p:spPr>
          <a:xfrm>
            <a:off x="8762999" y="997414"/>
            <a:ext cx="237067" cy="2370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C7B4F1B-59A6-47CD-9479-E7BE6316A37A}"/>
              </a:ext>
            </a:extLst>
          </p:cNvPr>
          <p:cNvSpPr/>
          <p:nvPr/>
        </p:nvSpPr>
        <p:spPr>
          <a:xfrm>
            <a:off x="8774288" y="1996876"/>
            <a:ext cx="237067" cy="2370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D323F3E-CE78-4F95-BAF8-DC8BFBF94C25}"/>
              </a:ext>
            </a:extLst>
          </p:cNvPr>
          <p:cNvCxnSpPr/>
          <p:nvPr/>
        </p:nvCxnSpPr>
        <p:spPr>
          <a:xfrm>
            <a:off x="7947377" y="856248"/>
            <a:ext cx="383822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0FFF08C-F16E-4232-B45F-937AF123CA0D}"/>
              </a:ext>
            </a:extLst>
          </p:cNvPr>
          <p:cNvCxnSpPr>
            <a:cxnSpLocks/>
          </p:cNvCxnSpPr>
          <p:nvPr/>
        </p:nvCxnSpPr>
        <p:spPr>
          <a:xfrm flipH="1">
            <a:off x="8461025" y="861892"/>
            <a:ext cx="378176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3D80166-33AF-48CA-811F-D91E17061BB8}"/>
              </a:ext>
            </a:extLst>
          </p:cNvPr>
          <p:cNvCxnSpPr/>
          <p:nvPr/>
        </p:nvCxnSpPr>
        <p:spPr>
          <a:xfrm>
            <a:off x="7947377" y="2352026"/>
            <a:ext cx="383822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3352979-BE1E-4FCD-9F0B-88A469CDA1AC}"/>
              </a:ext>
            </a:extLst>
          </p:cNvPr>
          <p:cNvCxnSpPr>
            <a:cxnSpLocks/>
          </p:cNvCxnSpPr>
          <p:nvPr/>
        </p:nvCxnSpPr>
        <p:spPr>
          <a:xfrm flipH="1">
            <a:off x="8461025" y="2357670"/>
            <a:ext cx="378176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8ADEFFF-4530-41A0-8CC9-36523B88EE9A}"/>
              </a:ext>
            </a:extLst>
          </p:cNvPr>
          <p:cNvSpPr/>
          <p:nvPr/>
        </p:nvSpPr>
        <p:spPr>
          <a:xfrm>
            <a:off x="7834488" y="2866841"/>
            <a:ext cx="1004711" cy="10047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7D8E505-5FEB-4D42-90EE-D20EEB7E1A6D}"/>
              </a:ext>
            </a:extLst>
          </p:cNvPr>
          <p:cNvCxnSpPr>
            <a:stCxn id="28" idx="1"/>
            <a:endCxn id="28" idx="3"/>
          </p:cNvCxnSpPr>
          <p:nvPr/>
        </p:nvCxnSpPr>
        <p:spPr>
          <a:xfrm>
            <a:off x="7834488" y="3369197"/>
            <a:ext cx="1004711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25B6FD4-0251-4269-97C5-CB273D3F1044}"/>
              </a:ext>
            </a:extLst>
          </p:cNvPr>
          <p:cNvCxnSpPr>
            <a:cxnSpLocks/>
            <a:stCxn id="28" idx="0"/>
            <a:endCxn id="28" idx="2"/>
          </p:cNvCxnSpPr>
          <p:nvPr/>
        </p:nvCxnSpPr>
        <p:spPr>
          <a:xfrm>
            <a:off x="8336844" y="2866841"/>
            <a:ext cx="0" cy="1004711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10DA604A-D666-49C9-BFAA-D23C74EFD108}"/>
              </a:ext>
            </a:extLst>
          </p:cNvPr>
          <p:cNvSpPr/>
          <p:nvPr/>
        </p:nvSpPr>
        <p:spPr>
          <a:xfrm>
            <a:off x="7710310" y="3244430"/>
            <a:ext cx="237067" cy="23706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6C2B21C-96DA-4CA6-9CDB-29B666D20B0D}"/>
              </a:ext>
            </a:extLst>
          </p:cNvPr>
          <p:cNvSpPr/>
          <p:nvPr/>
        </p:nvSpPr>
        <p:spPr>
          <a:xfrm>
            <a:off x="8726309" y="3244430"/>
            <a:ext cx="237067" cy="23706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9D21D54-965E-4A42-BE07-17E25F2178D0}"/>
              </a:ext>
            </a:extLst>
          </p:cNvPr>
          <p:cNvSpPr/>
          <p:nvPr/>
        </p:nvSpPr>
        <p:spPr>
          <a:xfrm>
            <a:off x="7730066" y="2735103"/>
            <a:ext cx="237067" cy="2370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7D802B0-32E7-49BB-87C0-44FDA7CAB8F1}"/>
              </a:ext>
            </a:extLst>
          </p:cNvPr>
          <p:cNvSpPr/>
          <p:nvPr/>
        </p:nvSpPr>
        <p:spPr>
          <a:xfrm>
            <a:off x="7730066" y="3745616"/>
            <a:ext cx="237067" cy="2370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EF05AA1-1C2E-443D-B324-601CE05ED227}"/>
              </a:ext>
            </a:extLst>
          </p:cNvPr>
          <p:cNvSpPr/>
          <p:nvPr/>
        </p:nvSpPr>
        <p:spPr>
          <a:xfrm>
            <a:off x="8706554" y="2737074"/>
            <a:ext cx="237067" cy="2370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5D3D70B-0FF7-4C0F-A70E-A293523611F1}"/>
              </a:ext>
            </a:extLst>
          </p:cNvPr>
          <p:cNvSpPr/>
          <p:nvPr/>
        </p:nvSpPr>
        <p:spPr>
          <a:xfrm>
            <a:off x="8717843" y="3736536"/>
            <a:ext cx="237067" cy="23706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E0EB490-1206-4080-A93E-BF98BBC2C62C}"/>
              </a:ext>
            </a:extLst>
          </p:cNvPr>
          <p:cNvCxnSpPr/>
          <p:nvPr/>
        </p:nvCxnSpPr>
        <p:spPr>
          <a:xfrm>
            <a:off x="7614357" y="2906563"/>
            <a:ext cx="0" cy="390794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77EAF30-EE7A-4683-8A58-F6D8F3818FAA}"/>
              </a:ext>
            </a:extLst>
          </p:cNvPr>
          <p:cNvCxnSpPr>
            <a:cxnSpLocks/>
          </p:cNvCxnSpPr>
          <p:nvPr/>
        </p:nvCxnSpPr>
        <p:spPr>
          <a:xfrm flipV="1">
            <a:off x="7614357" y="3427689"/>
            <a:ext cx="0" cy="366518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0A3E753-B387-4865-A9EB-596E8E378030}"/>
              </a:ext>
            </a:extLst>
          </p:cNvPr>
          <p:cNvCxnSpPr/>
          <p:nvPr/>
        </p:nvCxnSpPr>
        <p:spPr>
          <a:xfrm>
            <a:off x="9011356" y="2906563"/>
            <a:ext cx="0" cy="390794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90E77F4-4454-4E4E-BC6F-A1B76F2E01ED}"/>
              </a:ext>
            </a:extLst>
          </p:cNvPr>
          <p:cNvCxnSpPr>
            <a:cxnSpLocks/>
          </p:cNvCxnSpPr>
          <p:nvPr/>
        </p:nvCxnSpPr>
        <p:spPr>
          <a:xfrm flipV="1">
            <a:off x="9011356" y="3467411"/>
            <a:ext cx="0" cy="366518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3C6C7C20-ECBF-40F1-91CB-119FDC3B4970}"/>
              </a:ext>
            </a:extLst>
          </p:cNvPr>
          <p:cNvSpPr/>
          <p:nvPr/>
        </p:nvSpPr>
        <p:spPr>
          <a:xfrm>
            <a:off x="8208432" y="2755710"/>
            <a:ext cx="237067" cy="237067"/>
          </a:xfrm>
          <a:prstGeom prst="ellipse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F8E0536-50A4-4DAA-B8D2-AC1CDD28DF75}"/>
              </a:ext>
            </a:extLst>
          </p:cNvPr>
          <p:cNvSpPr/>
          <p:nvPr/>
        </p:nvSpPr>
        <p:spPr>
          <a:xfrm>
            <a:off x="8208432" y="3734183"/>
            <a:ext cx="237067" cy="237067"/>
          </a:xfrm>
          <a:prstGeom prst="ellipse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A0D9D2E-EA07-497E-89ED-C4C4190592CD}"/>
              </a:ext>
            </a:extLst>
          </p:cNvPr>
          <p:cNvSpPr/>
          <p:nvPr/>
        </p:nvSpPr>
        <p:spPr>
          <a:xfrm>
            <a:off x="7828843" y="4700805"/>
            <a:ext cx="1004711" cy="10047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81739F7-856B-401E-8603-CA912ACF83D6}"/>
              </a:ext>
            </a:extLst>
          </p:cNvPr>
          <p:cNvCxnSpPr>
            <a:stCxn id="50" idx="1"/>
            <a:endCxn id="50" idx="3"/>
          </p:cNvCxnSpPr>
          <p:nvPr/>
        </p:nvCxnSpPr>
        <p:spPr>
          <a:xfrm>
            <a:off x="7828843" y="5203161"/>
            <a:ext cx="1004711" cy="0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CC915EF-C090-4750-B5AD-A6B2B35B1F58}"/>
              </a:ext>
            </a:extLst>
          </p:cNvPr>
          <p:cNvCxnSpPr>
            <a:cxnSpLocks/>
            <a:stCxn id="50" idx="0"/>
            <a:endCxn id="50" idx="2"/>
          </p:cNvCxnSpPr>
          <p:nvPr/>
        </p:nvCxnSpPr>
        <p:spPr>
          <a:xfrm>
            <a:off x="8331199" y="4700805"/>
            <a:ext cx="0" cy="1004711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CFD8287A-FA67-4D7F-B6F3-D8CA4E013106}"/>
              </a:ext>
            </a:extLst>
          </p:cNvPr>
          <p:cNvSpPr/>
          <p:nvPr/>
        </p:nvSpPr>
        <p:spPr>
          <a:xfrm>
            <a:off x="7704665" y="5078394"/>
            <a:ext cx="237067" cy="23706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830695F6-CB40-4D73-9F7F-6ECC032C2B5D}"/>
              </a:ext>
            </a:extLst>
          </p:cNvPr>
          <p:cNvSpPr/>
          <p:nvPr/>
        </p:nvSpPr>
        <p:spPr>
          <a:xfrm>
            <a:off x="8720664" y="5078394"/>
            <a:ext cx="237067" cy="23706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B85C0AE1-2D67-49E2-A564-068A88FDCC0F}"/>
              </a:ext>
            </a:extLst>
          </p:cNvPr>
          <p:cNvSpPr/>
          <p:nvPr/>
        </p:nvSpPr>
        <p:spPr>
          <a:xfrm>
            <a:off x="7724421" y="4569067"/>
            <a:ext cx="237067" cy="23706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B2D9A38-A54A-4FDB-9B3C-5A7DED25BCB2}"/>
              </a:ext>
            </a:extLst>
          </p:cNvPr>
          <p:cNvSpPr/>
          <p:nvPr/>
        </p:nvSpPr>
        <p:spPr>
          <a:xfrm>
            <a:off x="7724421" y="5579580"/>
            <a:ext cx="237067" cy="23706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61AA5999-3B03-46F6-AB42-3894FC6C1330}"/>
              </a:ext>
            </a:extLst>
          </p:cNvPr>
          <p:cNvSpPr/>
          <p:nvPr/>
        </p:nvSpPr>
        <p:spPr>
          <a:xfrm>
            <a:off x="8700909" y="4571038"/>
            <a:ext cx="237067" cy="23706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3DB20DED-702B-4BC6-A27E-F551B368BF1A}"/>
              </a:ext>
            </a:extLst>
          </p:cNvPr>
          <p:cNvSpPr/>
          <p:nvPr/>
        </p:nvSpPr>
        <p:spPr>
          <a:xfrm>
            <a:off x="8712198" y="5570500"/>
            <a:ext cx="237067" cy="23706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DD2B5B9-62F3-4ABD-99D9-EDE336116D87}"/>
              </a:ext>
            </a:extLst>
          </p:cNvPr>
          <p:cNvCxnSpPr/>
          <p:nvPr/>
        </p:nvCxnSpPr>
        <p:spPr>
          <a:xfrm>
            <a:off x="8448314" y="4694571"/>
            <a:ext cx="0" cy="390794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AAB4560-C451-4D90-A810-B5100BFE9F45}"/>
              </a:ext>
            </a:extLst>
          </p:cNvPr>
          <p:cNvCxnSpPr>
            <a:cxnSpLocks/>
          </p:cNvCxnSpPr>
          <p:nvPr/>
        </p:nvCxnSpPr>
        <p:spPr>
          <a:xfrm flipV="1">
            <a:off x="8439849" y="5387241"/>
            <a:ext cx="0" cy="366518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15DA8EBB-C811-4F89-B4A7-441D56A01177}"/>
              </a:ext>
            </a:extLst>
          </p:cNvPr>
          <p:cNvSpPr/>
          <p:nvPr/>
        </p:nvSpPr>
        <p:spPr>
          <a:xfrm>
            <a:off x="8208430" y="5580721"/>
            <a:ext cx="237067" cy="23706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BDFE4A59-C7FC-4D90-8CB6-D8BF3A6A0605}"/>
              </a:ext>
            </a:extLst>
          </p:cNvPr>
          <p:cNvSpPr/>
          <p:nvPr/>
        </p:nvSpPr>
        <p:spPr>
          <a:xfrm>
            <a:off x="8208430" y="4576038"/>
            <a:ext cx="237067" cy="23706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D4B73523-BA90-4881-A7DB-CA22C9926D7E}"/>
              </a:ext>
            </a:extLst>
          </p:cNvPr>
          <p:cNvSpPr/>
          <p:nvPr/>
        </p:nvSpPr>
        <p:spPr>
          <a:xfrm>
            <a:off x="8202782" y="5084626"/>
            <a:ext cx="237067" cy="23706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3FF6D79-20C4-42F1-A2DB-2A2D18379B9D}"/>
              </a:ext>
            </a:extLst>
          </p:cNvPr>
          <p:cNvCxnSpPr/>
          <p:nvPr/>
        </p:nvCxnSpPr>
        <p:spPr>
          <a:xfrm>
            <a:off x="7871175" y="5309817"/>
            <a:ext cx="383822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200B7846-01FF-44E5-A7DC-415B22A5D8A6}"/>
              </a:ext>
            </a:extLst>
          </p:cNvPr>
          <p:cNvCxnSpPr>
            <a:cxnSpLocks/>
          </p:cNvCxnSpPr>
          <p:nvPr/>
        </p:nvCxnSpPr>
        <p:spPr>
          <a:xfrm flipH="1">
            <a:off x="8384823" y="5315461"/>
            <a:ext cx="378176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116A656A-5C3F-4F0B-86CD-B29BE59923F4}"/>
              </a:ext>
            </a:extLst>
          </p:cNvPr>
          <p:cNvSpPr/>
          <p:nvPr/>
        </p:nvSpPr>
        <p:spPr>
          <a:xfrm>
            <a:off x="0" y="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随机趋势化算法</a:t>
            </a: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核心代码</a:t>
            </a:r>
          </a:p>
        </p:txBody>
      </p:sp>
    </p:spTree>
    <p:extLst>
      <p:ext uri="{BB962C8B-B14F-4D97-AF65-F5344CB8AC3E}">
        <p14:creationId xmlns:p14="http://schemas.microsoft.com/office/powerpoint/2010/main" val="125649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58041B-3FBD-4587-AC15-8A391D3006DB}"/>
              </a:ext>
            </a:extLst>
          </p:cNvPr>
          <p:cNvSpPr/>
          <p:nvPr/>
        </p:nvSpPr>
        <p:spPr>
          <a:xfrm>
            <a:off x="2171343" y="3036585"/>
            <a:ext cx="480131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地形三维转换算法</a:t>
            </a:r>
            <a:endParaRPr lang="en-US" altLang="zh-CN" sz="4500" dirty="0">
              <a:solidFill>
                <a:schemeClr val="bg1">
                  <a:lumMod val="95000"/>
                </a:schemeClr>
              </a:solidFill>
              <a:effectLst>
                <a:glow rad="127000">
                  <a:schemeClr val="accent3">
                    <a:satMod val="175000"/>
                    <a:alpha val="40000"/>
                  </a:schemeClr>
                </a:glow>
                <a:reflection blurRad="88900" stA="60000" endA="900" endPos="58000" dist="63500" dir="5400000" sy="-100000" algn="bl" rotWithShape="0"/>
              </a:effectLst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0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F4991C8-940B-491F-96F7-9E5AC79BA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7642668F-6C82-4F73-9B9D-C5191B39C188}"/>
              </a:ext>
            </a:extLst>
          </p:cNvPr>
          <p:cNvSpPr/>
          <p:nvPr/>
        </p:nvSpPr>
        <p:spPr>
          <a:xfrm>
            <a:off x="6739467" y="1659467"/>
            <a:ext cx="1524000" cy="835377"/>
          </a:xfrm>
          <a:prstGeom prst="wedgeRectCallout">
            <a:avLst>
              <a:gd name="adj1" fmla="val -68240"/>
              <a:gd name="adj2" fmla="val 18006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中间凸</a:t>
            </a:r>
          </a:p>
        </p:txBody>
      </p:sp>
    </p:spTree>
    <p:extLst>
      <p:ext uri="{BB962C8B-B14F-4D97-AF65-F5344CB8AC3E}">
        <p14:creationId xmlns:p14="http://schemas.microsoft.com/office/powerpoint/2010/main" val="160737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B42FAD-4D70-48EC-B857-E80D2F12162E}"/>
              </a:ext>
            </a:extLst>
          </p:cNvPr>
          <p:cNvSpPr/>
          <p:nvPr/>
        </p:nvSpPr>
        <p:spPr>
          <a:xfrm>
            <a:off x="1787424" y="2634021"/>
            <a:ext cx="5569153" cy="662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本项目已在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GitHub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以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MIT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协议开源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34A50B-00CC-49D1-A04A-FDAD4F0C5F61}"/>
              </a:ext>
            </a:extLst>
          </p:cNvPr>
          <p:cNvSpPr txBox="1"/>
          <p:nvPr/>
        </p:nvSpPr>
        <p:spPr>
          <a:xfrm>
            <a:off x="1019265" y="3472804"/>
            <a:ext cx="7105471" cy="662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开原地址：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github.com/ijrys/</a:t>
            </a:r>
            <a:r>
              <a:rPr lang="en-US" altLang="zh-CN" sz="2800" dirty="0" err="1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WorldCreater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621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49528-7367-498F-9E97-762BB9A0C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3C6636EF-7369-422C-93B4-263D8E429839}"/>
              </a:ext>
            </a:extLst>
          </p:cNvPr>
          <p:cNvSpPr/>
          <p:nvPr/>
        </p:nvSpPr>
        <p:spPr>
          <a:xfrm>
            <a:off x="6739467" y="1659467"/>
            <a:ext cx="1524000" cy="835377"/>
          </a:xfrm>
          <a:prstGeom prst="wedgeRectCallout">
            <a:avLst>
              <a:gd name="adj1" fmla="val -68240"/>
              <a:gd name="adj2" fmla="val 18006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中间凹</a:t>
            </a:r>
          </a:p>
        </p:txBody>
      </p:sp>
    </p:spTree>
    <p:extLst>
      <p:ext uri="{BB962C8B-B14F-4D97-AF65-F5344CB8AC3E}">
        <p14:creationId xmlns:p14="http://schemas.microsoft.com/office/powerpoint/2010/main" val="3604581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DCF8D8-B0C0-4A62-82C1-07FB15436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AFB35506-0B48-4D43-B74E-4A3F62BB0E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2220693"/>
                  </p:ext>
                </p:extLst>
              </p:nvPr>
            </p:nvGraphicFramePr>
            <p:xfrm>
              <a:off x="121205" y="3973689"/>
              <a:ext cx="4450794" cy="21173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50794" cy="2117350"/>
                    </a:xfrm>
                    <a:prstGeom prst="rect">
                      <a:avLst/>
                    </a:prstGeom>
                  </am3d:spPr>
                  <am3d:camera>
                    <am3d:pos x="0" y="0" z="701820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3902" d="1000000"/>
                    <am3d:preTrans dx="0" dy="-812399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4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AFB35506-0B48-4D43-B74E-4A3F62BB0E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205" y="3973689"/>
                <a:ext cx="4450794" cy="2117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165C8520-4B2C-447E-AD24-F4F5F0034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5879443"/>
                  </p:ext>
                </p:extLst>
              </p:nvPr>
            </p:nvGraphicFramePr>
            <p:xfrm>
              <a:off x="121204" y="1111271"/>
              <a:ext cx="4450796" cy="21173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50796" cy="2117350"/>
                    </a:xfrm>
                    <a:prstGeom prst="rect">
                      <a:avLst/>
                    </a:prstGeom>
                  </am3d:spPr>
                  <am3d:camera>
                    <am3d:pos x="0" y="0" z="701820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3902" d="1000000"/>
                    <am3d:preTrans dx="0" dy="-812399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44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165C8520-4B2C-447E-AD24-F4F5F0034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04" y="1111271"/>
                <a:ext cx="4450796" cy="2117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4BEFCB1B-8982-45B0-B3FF-B93E213E5C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1296134"/>
                  </p:ext>
                </p:extLst>
              </p:nvPr>
            </p:nvGraphicFramePr>
            <p:xfrm>
              <a:off x="4571998" y="2542480"/>
              <a:ext cx="4450797" cy="211735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450797" cy="2117350"/>
                    </a:xfrm>
                    <a:prstGeom prst="rect">
                      <a:avLst/>
                    </a:prstGeom>
                  </am3d:spPr>
                  <am3d:camera>
                    <am3d:pos x="0" y="0" z="701820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3902" d="1000000"/>
                    <am3d:preTrans dx="0" dy="-812399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44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4BEFCB1B-8982-45B0-B3FF-B93E213E5C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1998" y="2542480"/>
                <a:ext cx="4450797" cy="211735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50327A5-A821-47BF-97CE-1C1F7BAB48E5}"/>
              </a:ext>
            </a:extLst>
          </p:cNvPr>
          <p:cNvSpPr txBox="1"/>
          <p:nvPr/>
        </p:nvSpPr>
        <p:spPr>
          <a:xfrm>
            <a:off x="372533" y="215517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3D</a:t>
            </a:r>
            <a:r>
              <a:rPr lang="zh-CN" altLang="en-US" sz="2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356957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04DB6177-A3C1-4C33-8518-DB230E1C3B7C}"/>
              </a:ext>
            </a:extLst>
          </p:cNvPr>
          <p:cNvGrpSpPr/>
          <p:nvPr/>
        </p:nvGrpSpPr>
        <p:grpSpPr>
          <a:xfrm>
            <a:off x="434342" y="753322"/>
            <a:ext cx="4489785" cy="3312492"/>
            <a:chOff x="434341" y="753322"/>
            <a:chExt cx="6259877" cy="431462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06BFB78-7A0B-4ACF-9DD0-A9AED0B87516}"/>
                </a:ext>
              </a:extLst>
            </p:cNvPr>
            <p:cNvSpPr/>
            <p:nvPr/>
          </p:nvSpPr>
          <p:spPr>
            <a:xfrm>
              <a:off x="1332090" y="1343378"/>
              <a:ext cx="3036711" cy="3036711"/>
            </a:xfrm>
            <a:prstGeom prst="rect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C313B2B-A20A-49C0-A8FA-88AC3C9AA717}"/>
                </a:ext>
              </a:extLst>
            </p:cNvPr>
            <p:cNvCxnSpPr>
              <a:cxnSpLocks/>
            </p:cNvCxnSpPr>
            <p:nvPr/>
          </p:nvCxnSpPr>
          <p:spPr>
            <a:xfrm>
              <a:off x="1332090" y="1343378"/>
              <a:ext cx="3036711" cy="303671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E7680C6-A037-4945-878D-EC63E115C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2090" y="1343378"/>
              <a:ext cx="3036711" cy="303671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C3700E-819B-40CA-AD91-75F211679608}"/>
                </a:ext>
              </a:extLst>
            </p:cNvPr>
            <p:cNvSpPr txBox="1"/>
            <p:nvPr/>
          </p:nvSpPr>
          <p:spPr>
            <a:xfrm>
              <a:off x="2658726" y="1806223"/>
              <a:ext cx="383438" cy="496807"/>
            </a:xfrm>
            <a:prstGeom prst="rect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1344F7B-927E-4EAE-9613-892319B84055}"/>
                </a:ext>
              </a:extLst>
            </p:cNvPr>
            <p:cNvSpPr txBox="1"/>
            <p:nvPr/>
          </p:nvSpPr>
          <p:spPr>
            <a:xfrm>
              <a:off x="3730132" y="2600123"/>
              <a:ext cx="383438" cy="496807"/>
            </a:xfrm>
            <a:prstGeom prst="rect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1E56D6E-2F21-4624-B0A1-A391D7AF2EEC}"/>
                </a:ext>
              </a:extLst>
            </p:cNvPr>
            <p:cNvSpPr txBox="1"/>
            <p:nvPr/>
          </p:nvSpPr>
          <p:spPr>
            <a:xfrm>
              <a:off x="2658726" y="3674534"/>
              <a:ext cx="383438" cy="496807"/>
            </a:xfrm>
            <a:prstGeom prst="rect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20BEBC1-6D19-4B19-9072-19E5EDAB8296}"/>
                </a:ext>
              </a:extLst>
            </p:cNvPr>
            <p:cNvSpPr txBox="1"/>
            <p:nvPr/>
          </p:nvSpPr>
          <p:spPr>
            <a:xfrm>
              <a:off x="1720710" y="2600123"/>
              <a:ext cx="383438" cy="496807"/>
            </a:xfrm>
            <a:prstGeom prst="rect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4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989F2C1-6FF2-475F-A086-6E38B2B8DCD1}"/>
                </a:ext>
              </a:extLst>
            </p:cNvPr>
            <p:cNvSpPr txBox="1"/>
            <p:nvPr/>
          </p:nvSpPr>
          <p:spPr>
            <a:xfrm flipH="1">
              <a:off x="434341" y="753322"/>
              <a:ext cx="2095508" cy="52115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height[t, l]</a:t>
              </a:r>
              <a:endParaRPr lang="zh-CN" altLang="en-US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0087710-5A11-4636-8532-E90477DD3FEE}"/>
                </a:ext>
              </a:extLst>
            </p:cNvPr>
            <p:cNvSpPr txBox="1"/>
            <p:nvPr/>
          </p:nvSpPr>
          <p:spPr>
            <a:xfrm flipH="1">
              <a:off x="3922234" y="753322"/>
              <a:ext cx="2569453" cy="52115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height[t, l + 1]</a:t>
              </a:r>
              <a:endParaRPr lang="zh-CN" altLang="en-US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FE05653-AF3F-4B60-B206-ADEB5FB1F9E3}"/>
                </a:ext>
              </a:extLst>
            </p:cNvPr>
            <p:cNvSpPr txBox="1"/>
            <p:nvPr/>
          </p:nvSpPr>
          <p:spPr>
            <a:xfrm flipH="1">
              <a:off x="513083" y="4546795"/>
              <a:ext cx="2529081" cy="52115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height[t + 1, l]</a:t>
              </a:r>
              <a:endParaRPr lang="zh-CN" altLang="en-US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7403B23-1279-4DF0-A686-D5F691E20487}"/>
                </a:ext>
              </a:extLst>
            </p:cNvPr>
            <p:cNvSpPr txBox="1"/>
            <p:nvPr/>
          </p:nvSpPr>
          <p:spPr>
            <a:xfrm flipH="1">
              <a:off x="3657508" y="4543934"/>
              <a:ext cx="3036710" cy="52115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height[t + 1, l + 1]</a:t>
              </a:r>
              <a:endParaRPr lang="zh-CN" altLang="en-US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ADA31F3-1B98-4F6B-9AAE-80273AB9DB2A}"/>
                </a:ext>
              </a:extLst>
            </p:cNvPr>
            <p:cNvSpPr txBox="1"/>
            <p:nvPr/>
          </p:nvSpPr>
          <p:spPr>
            <a:xfrm>
              <a:off x="2731912" y="2967334"/>
              <a:ext cx="2025509" cy="52115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>
                  <a:ln w="15875" cmpd="sng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01600" dist="38100" dir="2700000" algn="tl" rotWithShape="0">
                      <a:schemeClr val="tx1"/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midval</a:t>
              </a:r>
              <a:r>
                <a:rPr lang="en-US" altLang="zh-CN" sz="2000" b="1" dirty="0">
                  <a:ln w="15875" cmpd="sng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01600" dist="38100" dir="2700000" algn="tl" rotWithShape="0">
                      <a:schemeClr val="tx1"/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[I, j]</a:t>
              </a:r>
              <a:endParaRPr lang="zh-CN" altLang="en-US" sz="2000" b="1" dirty="0">
                <a:ln w="15875" cmpd="sng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01600" dist="38100" dir="2700000" algn="tl" rotWithShape="0">
                    <a:schemeClr val="tx1"/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1534E90-C7AD-4952-A642-B74FC2FC7593}"/>
                </a:ext>
              </a:extLst>
            </p:cNvPr>
            <p:cNvSpPr/>
            <p:nvPr/>
          </p:nvSpPr>
          <p:spPr>
            <a:xfrm>
              <a:off x="1260089" y="1271378"/>
              <a:ext cx="144000" cy="14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E82DE15-2291-4812-8AD7-EF39B3ED8474}"/>
                </a:ext>
              </a:extLst>
            </p:cNvPr>
            <p:cNvSpPr/>
            <p:nvPr/>
          </p:nvSpPr>
          <p:spPr>
            <a:xfrm>
              <a:off x="4296801" y="1271378"/>
              <a:ext cx="144000" cy="14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3E62E21-6DCC-4752-98E2-07C273D28B5D}"/>
                </a:ext>
              </a:extLst>
            </p:cNvPr>
            <p:cNvSpPr/>
            <p:nvPr/>
          </p:nvSpPr>
          <p:spPr>
            <a:xfrm>
              <a:off x="1260089" y="4308089"/>
              <a:ext cx="144000" cy="14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6357F3A-4A08-4487-AC2C-3376E7963F23}"/>
                </a:ext>
              </a:extLst>
            </p:cNvPr>
            <p:cNvSpPr/>
            <p:nvPr/>
          </p:nvSpPr>
          <p:spPr>
            <a:xfrm>
              <a:off x="4296801" y="4308089"/>
              <a:ext cx="144000" cy="14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9031CA7-1251-4336-A31E-736CAD517369}"/>
                </a:ext>
              </a:extLst>
            </p:cNvPr>
            <p:cNvSpPr/>
            <p:nvPr/>
          </p:nvSpPr>
          <p:spPr>
            <a:xfrm>
              <a:off x="2781078" y="2790305"/>
              <a:ext cx="144000" cy="14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C40B236F-6BC5-40AF-8963-A2700A7A7FDB}"/>
              </a:ext>
            </a:extLst>
          </p:cNvPr>
          <p:cNvSpPr/>
          <p:nvPr/>
        </p:nvSpPr>
        <p:spPr>
          <a:xfrm>
            <a:off x="1870827" y="4533411"/>
            <a:ext cx="58160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对于</a:t>
            </a: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height[</a:t>
            </a:r>
            <a:r>
              <a:rPr lang="en-US" altLang="zh-CN" sz="2400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t,l</a:t>
            </a: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]</a:t>
            </a:r>
            <a:r>
              <a: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可有如下计算公式：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		id = (width * 2 – 1) * t + l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对于</a:t>
            </a:r>
            <a:r>
              <a:rPr lang="en-US" altLang="zh-CN" sz="2400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midval</a:t>
            </a: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[</a:t>
            </a:r>
            <a:r>
              <a:rPr lang="en-US" altLang="zh-CN" sz="2400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t,l</a:t>
            </a: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]</a:t>
            </a:r>
            <a:r>
              <a: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可有如下计算公式：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		id = (width * 2 – 1) * t + width + l</a:t>
            </a:r>
          </a:p>
        </p:txBody>
      </p:sp>
    </p:spTree>
    <p:extLst>
      <p:ext uri="{BB962C8B-B14F-4D97-AF65-F5344CB8AC3E}">
        <p14:creationId xmlns:p14="http://schemas.microsoft.com/office/powerpoint/2010/main" val="3160588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A756C1-CD32-408F-B917-BEF962C5A619}"/>
              </a:ext>
            </a:extLst>
          </p:cNvPr>
          <p:cNvSpPr txBox="1"/>
          <p:nvPr/>
        </p:nvSpPr>
        <p:spPr>
          <a:xfrm>
            <a:off x="3325505" y="3036585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r>
              <a:rPr lang="zh-CN" altLang="en-US" dirty="0"/>
              <a:t>产品展示</a:t>
            </a:r>
          </a:p>
        </p:txBody>
      </p:sp>
    </p:spTree>
    <p:extLst>
      <p:ext uri="{BB962C8B-B14F-4D97-AF65-F5344CB8AC3E}">
        <p14:creationId xmlns:p14="http://schemas.microsoft.com/office/powerpoint/2010/main" val="2556771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4C5138-3977-480F-AE57-729963438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388823"/>
            <a:ext cx="7830000" cy="44187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C29546-2A0F-4A36-BE70-B7A57719F7C2}"/>
              </a:ext>
            </a:extLst>
          </p:cNvPr>
          <p:cNvSpPr txBox="1"/>
          <p:nvPr/>
        </p:nvSpPr>
        <p:spPr>
          <a:xfrm rot="60000">
            <a:off x="84408" y="84408"/>
            <a:ext cx="1107996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主窗体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8D003E58-CC2B-4E8E-A114-FCB713E29A39}"/>
              </a:ext>
            </a:extLst>
          </p:cNvPr>
          <p:cNvSpPr/>
          <p:nvPr/>
        </p:nvSpPr>
        <p:spPr>
          <a:xfrm>
            <a:off x="7358112" y="5212126"/>
            <a:ext cx="1015999" cy="1087074"/>
          </a:xfrm>
          <a:prstGeom prst="wedgeRectCallout">
            <a:avLst>
              <a:gd name="adj1" fmla="val -21567"/>
              <a:gd name="adj2" fmla="val -104709"/>
            </a:avLst>
          </a:prstGeom>
          <a:solidFill>
            <a:schemeClr val="tx1"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工作逻辑点列表</a:t>
            </a:r>
          </a:p>
        </p:txBody>
      </p:sp>
    </p:spTree>
    <p:extLst>
      <p:ext uri="{BB962C8B-B14F-4D97-AF65-F5344CB8AC3E}">
        <p14:creationId xmlns:p14="http://schemas.microsoft.com/office/powerpoint/2010/main" val="64955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21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1E43E5-CCB0-43B9-9BB7-6C848A70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388823"/>
            <a:ext cx="7830000" cy="44130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E9A26D-D1F9-4B04-A223-42F64041E91A}"/>
              </a:ext>
            </a:extLst>
          </p:cNvPr>
          <p:cNvSpPr txBox="1"/>
          <p:nvPr/>
        </p:nvSpPr>
        <p:spPr>
          <a:xfrm>
            <a:off x="84408" y="84408"/>
            <a:ext cx="2151551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新建工程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/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工作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26BF66F6-B715-4CC4-88F3-DC05DF61FE03}"/>
              </a:ext>
            </a:extLst>
          </p:cNvPr>
          <p:cNvSpPr/>
          <p:nvPr/>
        </p:nvSpPr>
        <p:spPr>
          <a:xfrm>
            <a:off x="7596300" y="2786209"/>
            <a:ext cx="1130011" cy="1616457"/>
          </a:xfrm>
          <a:prstGeom prst="wedgeRectCallout">
            <a:avLst>
              <a:gd name="adj1" fmla="val -81507"/>
              <a:gd name="adj2" fmla="val -43440"/>
            </a:avLst>
          </a:prstGeom>
          <a:solidFill>
            <a:schemeClr val="tx1"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根据</a:t>
            </a:r>
            <a:r>
              <a:rPr lang="en-US" altLang="zh-CN" dirty="0">
                <a:solidFill>
                  <a:srgbClr val="FFFF00"/>
                </a:solidFill>
              </a:rPr>
              <a:t>Factory</a:t>
            </a:r>
            <a:r>
              <a:rPr lang="zh-CN" altLang="en-US" dirty="0">
                <a:solidFill>
                  <a:srgbClr val="FFFF00"/>
                </a:solidFill>
              </a:rPr>
              <a:t>提供的信息维护的列表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AA155C-352A-4408-9AFB-A0FDF5E8E16E}"/>
              </a:ext>
            </a:extLst>
          </p:cNvPr>
          <p:cNvSpPr/>
          <p:nvPr/>
        </p:nvSpPr>
        <p:spPr>
          <a:xfrm>
            <a:off x="656999" y="1704622"/>
            <a:ext cx="6522733" cy="3070577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5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AA599F-D4F1-4DDB-8B25-3962938A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44" y="1222454"/>
            <a:ext cx="7830000" cy="44130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319F7B-43A0-4539-A19E-0E1B610A6A92}"/>
              </a:ext>
            </a:extLst>
          </p:cNvPr>
          <p:cNvSpPr txBox="1"/>
          <p:nvPr/>
        </p:nvSpPr>
        <p:spPr>
          <a:xfrm>
            <a:off x="84408" y="84408"/>
            <a:ext cx="2954655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运算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·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空气流动模拟</a:t>
            </a: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49657DDB-8DB9-4AEC-9DF0-DFCDBA4C6666}"/>
              </a:ext>
            </a:extLst>
          </p:cNvPr>
          <p:cNvSpPr/>
          <p:nvPr/>
        </p:nvSpPr>
        <p:spPr>
          <a:xfrm>
            <a:off x="5102579" y="5236042"/>
            <a:ext cx="1174044" cy="1404314"/>
          </a:xfrm>
          <a:prstGeom prst="wedgeRectCallout">
            <a:avLst>
              <a:gd name="adj1" fmla="val -23960"/>
              <a:gd name="adj2" fmla="val -89801"/>
            </a:avLst>
          </a:prstGeom>
          <a:solidFill>
            <a:schemeClr val="tx1"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可自由选择项目中的图片资源作为背景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C542EE-4005-4A42-8DC3-9EFC8A534131}"/>
              </a:ext>
            </a:extLst>
          </p:cNvPr>
          <p:cNvSpPr/>
          <p:nvPr/>
        </p:nvSpPr>
        <p:spPr>
          <a:xfrm>
            <a:off x="1018244" y="1930400"/>
            <a:ext cx="5077756" cy="60960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292BA7FF-F2CC-451E-A6F1-7CDC33639FF6}"/>
              </a:ext>
            </a:extLst>
          </p:cNvPr>
          <p:cNvSpPr/>
          <p:nvPr/>
        </p:nvSpPr>
        <p:spPr>
          <a:xfrm>
            <a:off x="3656477" y="3000698"/>
            <a:ext cx="1130011" cy="1087074"/>
          </a:xfrm>
          <a:prstGeom prst="wedgeRectCallout">
            <a:avLst>
              <a:gd name="adj1" fmla="val -21567"/>
              <a:gd name="adj2" fmla="val -91209"/>
            </a:avLst>
          </a:prstGeom>
          <a:solidFill>
            <a:schemeClr val="tx1"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Configuration</a:t>
            </a:r>
            <a:r>
              <a:rPr lang="zh-CN" altLang="en-US" dirty="0">
                <a:solidFill>
                  <a:srgbClr val="FFFF00"/>
                </a:solidFill>
              </a:rPr>
              <a:t>提供的内容</a:t>
            </a:r>
          </a:p>
        </p:txBody>
      </p:sp>
    </p:spTree>
    <p:extLst>
      <p:ext uri="{BB962C8B-B14F-4D97-AF65-F5344CB8AC3E}">
        <p14:creationId xmlns:p14="http://schemas.microsoft.com/office/powerpoint/2010/main" val="1826879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3278FF-E713-41EE-988D-B288DADE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388823"/>
            <a:ext cx="7830000" cy="40960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11FD27-8B6F-4F41-A36C-926A4E7331AA}"/>
              </a:ext>
            </a:extLst>
          </p:cNvPr>
          <p:cNvSpPr txBox="1"/>
          <p:nvPr/>
        </p:nvSpPr>
        <p:spPr>
          <a:xfrm>
            <a:off x="84408" y="84408"/>
            <a:ext cx="1798890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3D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模型预览</a:t>
            </a:r>
          </a:p>
        </p:txBody>
      </p:sp>
    </p:spTree>
    <p:extLst>
      <p:ext uri="{BB962C8B-B14F-4D97-AF65-F5344CB8AC3E}">
        <p14:creationId xmlns:p14="http://schemas.microsoft.com/office/powerpoint/2010/main" val="68441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DCABCC-53FA-47B9-B703-195DF76F46D7}"/>
              </a:ext>
            </a:extLst>
          </p:cNvPr>
          <p:cNvSpPr/>
          <p:nvPr/>
        </p:nvSpPr>
        <p:spPr>
          <a:xfrm>
            <a:off x="3325505" y="1176688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产品背景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AD2358-286A-4C24-8D49-60B1EB6D7EAF}"/>
              </a:ext>
            </a:extLst>
          </p:cNvPr>
          <p:cNvSpPr/>
          <p:nvPr/>
        </p:nvSpPr>
        <p:spPr>
          <a:xfrm>
            <a:off x="819039" y="2323368"/>
            <a:ext cx="7505923" cy="369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对这个问题的研究始于好友千里冰封对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Minecraft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地形生成算法的研究。他使用的是噪声算法，但是实现效果并不理想，基于他的思路，我开始研究更符合实际的地形生成算法。我实现了两种算法，但当时的实验平台耦合性过高，若要增改代码需要改动大量内容，于是借此机会实现一个易扩展、功能丰富的相关算法的实验平台。并且希望能为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CG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相关同志提供方便。</a:t>
            </a:r>
          </a:p>
        </p:txBody>
      </p:sp>
    </p:spTree>
    <p:extLst>
      <p:ext uri="{BB962C8B-B14F-4D97-AF65-F5344CB8AC3E}">
        <p14:creationId xmlns:p14="http://schemas.microsoft.com/office/powerpoint/2010/main" val="428084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EDB3C9-6A7D-4EB6-BA88-572EF08C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388823"/>
            <a:ext cx="7830000" cy="42135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EEF857-4544-42A9-B004-6F97BBAB767C}"/>
              </a:ext>
            </a:extLst>
          </p:cNvPr>
          <p:cNvSpPr txBox="1"/>
          <p:nvPr/>
        </p:nvSpPr>
        <p:spPr>
          <a:xfrm>
            <a:off x="84408" y="84408"/>
            <a:ext cx="2722220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与主流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3D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软件交互</a:t>
            </a:r>
          </a:p>
        </p:txBody>
      </p:sp>
    </p:spTree>
    <p:extLst>
      <p:ext uri="{BB962C8B-B14F-4D97-AF65-F5344CB8AC3E}">
        <p14:creationId xmlns:p14="http://schemas.microsoft.com/office/powerpoint/2010/main" val="271397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025895D-1F83-42A0-95C4-5689977E2E58}"/>
              </a:ext>
            </a:extLst>
          </p:cNvPr>
          <p:cNvSpPr/>
          <p:nvPr/>
        </p:nvSpPr>
        <p:spPr>
          <a:xfrm>
            <a:off x="3325505" y="938281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产品功能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9828D9-3F28-4852-B511-7314D4DA4216}"/>
              </a:ext>
            </a:extLst>
          </p:cNvPr>
          <p:cNvSpPr txBox="1"/>
          <p:nvPr/>
        </p:nvSpPr>
        <p:spPr>
          <a:xfrm>
            <a:off x="2921918" y="2135663"/>
            <a:ext cx="5881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随机趋势化算法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【Diamond-square algorithm,1982】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81A7602-6A0F-4356-A301-243DFC2FDA7F}"/>
              </a:ext>
            </a:extLst>
          </p:cNvPr>
          <p:cNvGrpSpPr/>
          <p:nvPr/>
        </p:nvGrpSpPr>
        <p:grpSpPr>
          <a:xfrm>
            <a:off x="3137281" y="2722323"/>
            <a:ext cx="1997788" cy="1884811"/>
            <a:chOff x="3632483" y="3529603"/>
            <a:chExt cx="1997788" cy="188481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AC4FD82-3A5C-4B52-89EE-68DAB30C6ADB}"/>
                </a:ext>
              </a:extLst>
            </p:cNvPr>
            <p:cNvSpPr txBox="1"/>
            <p:nvPr/>
          </p:nvSpPr>
          <p:spPr>
            <a:xfrm>
              <a:off x="3906722" y="3529603"/>
              <a:ext cx="1723549" cy="1884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空气流动模拟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降水模拟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光照强度模拟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生物群模拟</a:t>
              </a:r>
            </a:p>
          </p:txBody>
        </p:sp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0DC46448-14F4-4998-AD91-5CC1DE0120FB}"/>
                </a:ext>
              </a:extLst>
            </p:cNvPr>
            <p:cNvSpPr/>
            <p:nvPr/>
          </p:nvSpPr>
          <p:spPr>
            <a:xfrm>
              <a:off x="3632483" y="3596057"/>
              <a:ext cx="71387" cy="1796726"/>
            </a:xfrm>
            <a:prstGeom prst="lef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B4C38E5-8CF5-4B7A-845B-5345821BD1D1}"/>
              </a:ext>
            </a:extLst>
          </p:cNvPr>
          <p:cNvSpPr txBox="1"/>
          <p:nvPr/>
        </p:nvSpPr>
        <p:spPr>
          <a:xfrm>
            <a:off x="793401" y="5216579"/>
            <a:ext cx="238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结果可视化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1175762-23E8-4AA5-A700-97898A62B346}"/>
              </a:ext>
            </a:extLst>
          </p:cNvPr>
          <p:cNvGrpSpPr/>
          <p:nvPr/>
        </p:nvGrpSpPr>
        <p:grpSpPr>
          <a:xfrm>
            <a:off x="3172974" y="4935893"/>
            <a:ext cx="1510493" cy="961482"/>
            <a:chOff x="3606817" y="5466475"/>
            <a:chExt cx="1510493" cy="9614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DFA6D-81C9-4BD3-9A95-B419FF263916}"/>
                </a:ext>
              </a:extLst>
            </p:cNvPr>
            <p:cNvSpPr txBox="1"/>
            <p:nvPr/>
          </p:nvSpPr>
          <p:spPr>
            <a:xfrm>
              <a:off x="3906722" y="5466475"/>
              <a:ext cx="1210588" cy="961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二维图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三维模型</a:t>
              </a:r>
            </a:p>
          </p:txBody>
        </p:sp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38C69806-7096-4704-9772-21FDCC78506C}"/>
                </a:ext>
              </a:extLst>
            </p:cNvPr>
            <p:cNvSpPr/>
            <p:nvPr/>
          </p:nvSpPr>
          <p:spPr>
            <a:xfrm>
              <a:off x="3606817" y="5608684"/>
              <a:ext cx="71386" cy="786543"/>
            </a:xfrm>
            <a:prstGeom prst="lef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8B967C2C-160A-46A3-8335-9218819B488C}"/>
              </a:ext>
            </a:extLst>
          </p:cNvPr>
          <p:cNvSpPr/>
          <p:nvPr/>
        </p:nvSpPr>
        <p:spPr>
          <a:xfrm>
            <a:off x="857956" y="2040654"/>
            <a:ext cx="1896533" cy="58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地形创建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B418F9-726A-429D-A95B-F40C8E0C0B6A}"/>
              </a:ext>
            </a:extLst>
          </p:cNvPr>
          <p:cNvSpPr/>
          <p:nvPr/>
        </p:nvSpPr>
        <p:spPr>
          <a:xfrm>
            <a:off x="849059" y="3424380"/>
            <a:ext cx="1963855" cy="58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环境模拟</a:t>
            </a:r>
          </a:p>
        </p:txBody>
      </p:sp>
    </p:spTree>
    <p:extLst>
      <p:ext uri="{BB962C8B-B14F-4D97-AF65-F5344CB8AC3E}">
        <p14:creationId xmlns:p14="http://schemas.microsoft.com/office/powerpoint/2010/main" val="308985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B42FAD-4D70-48EC-B857-E80D2F12162E}"/>
              </a:ext>
            </a:extLst>
          </p:cNvPr>
          <p:cNvSpPr/>
          <p:nvPr/>
        </p:nvSpPr>
        <p:spPr>
          <a:xfrm>
            <a:off x="3325505" y="1476552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功能特点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34A50B-00CC-49D1-A04A-FDAD4F0C5F61}"/>
              </a:ext>
            </a:extLst>
          </p:cNvPr>
          <p:cNvSpPr txBox="1"/>
          <p:nvPr/>
        </p:nvSpPr>
        <p:spPr>
          <a:xfrm>
            <a:off x="536280" y="2863426"/>
            <a:ext cx="8071440" cy="260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自由（可扩展，易搭配）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视觉化（可查看运算结果）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过程化（按步骤执行）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异步过程（计算过程采用异步模式，交互友好）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03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F765EC7-C7C0-4BA6-B2D3-65F4E6CBD3DC}"/>
              </a:ext>
            </a:extLst>
          </p:cNvPr>
          <p:cNvSpPr/>
          <p:nvPr/>
        </p:nvSpPr>
        <p:spPr>
          <a:xfrm>
            <a:off x="3325505" y="2279359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开发技术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F1A83E-58B8-4759-9584-E80E488E652E}"/>
              </a:ext>
            </a:extLst>
          </p:cNvPr>
          <p:cNvSpPr/>
          <p:nvPr/>
        </p:nvSpPr>
        <p:spPr>
          <a:xfrm>
            <a:off x="3115512" y="3706815"/>
            <a:ext cx="2912977" cy="1135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C#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（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C#7.0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）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WPF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（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WPF4.5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3552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E585B32-6A96-40A8-8893-301778F229A5}"/>
              </a:ext>
            </a:extLst>
          </p:cNvPr>
          <p:cNvSpPr/>
          <p:nvPr/>
        </p:nvSpPr>
        <p:spPr>
          <a:xfrm>
            <a:off x="3156861" y="2612066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开发环境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3B2273-E830-47A5-916C-1B710A7E6D64}"/>
              </a:ext>
            </a:extLst>
          </p:cNvPr>
          <p:cNvSpPr/>
          <p:nvPr/>
        </p:nvSpPr>
        <p:spPr>
          <a:xfrm>
            <a:off x="1221948" y="3915237"/>
            <a:ext cx="6700104" cy="1135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.NET Framework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（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.NET Framework 4.7.2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）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Visual Studio 2017 Community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及兼容产品</a:t>
            </a:r>
          </a:p>
        </p:txBody>
      </p:sp>
    </p:spTree>
    <p:extLst>
      <p:ext uri="{BB962C8B-B14F-4D97-AF65-F5344CB8AC3E}">
        <p14:creationId xmlns:p14="http://schemas.microsoft.com/office/powerpoint/2010/main" val="416613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357A4C-2249-4D42-9748-C2992EF4D6B1}"/>
              </a:ext>
            </a:extLst>
          </p:cNvPr>
          <p:cNvSpPr/>
          <p:nvPr/>
        </p:nvSpPr>
        <p:spPr>
          <a:xfrm>
            <a:off x="672669" y="2694002"/>
            <a:ext cx="7798662" cy="3351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.NET Framework 4.7.2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及兼容版本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Windows 10 1607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及后支持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.NET Framework 4.7.2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WPF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的操作系统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显示器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800 * 600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及更大分辨率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内存：剩余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1G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以上可用的内存空间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磁盘：剩余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2G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以上可用的磁盘空间，磁盘可读写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678F45-1EE1-4D3B-BA64-AF68EA357915}"/>
              </a:ext>
            </a:extLst>
          </p:cNvPr>
          <p:cNvSpPr/>
          <p:nvPr/>
        </p:nvSpPr>
        <p:spPr>
          <a:xfrm>
            <a:off x="2042501" y="1512774"/>
            <a:ext cx="480131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软件运行目标环境</a:t>
            </a:r>
          </a:p>
        </p:txBody>
      </p:sp>
    </p:spTree>
    <p:extLst>
      <p:ext uri="{BB962C8B-B14F-4D97-AF65-F5344CB8AC3E}">
        <p14:creationId xmlns:p14="http://schemas.microsoft.com/office/powerpoint/2010/main" val="269767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774F2F-38F6-47FD-8832-FA5BF883589D}"/>
              </a:ext>
            </a:extLst>
          </p:cNvPr>
          <p:cNvSpPr txBox="1"/>
          <p:nvPr/>
        </p:nvSpPr>
        <p:spPr>
          <a:xfrm>
            <a:off x="2459884" y="3036585"/>
            <a:ext cx="4224233" cy="7848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r>
              <a:rPr lang="zh-CN" altLang="en-US" dirty="0"/>
              <a:t>模块划分及关系</a:t>
            </a:r>
          </a:p>
        </p:txBody>
      </p:sp>
    </p:spTree>
    <p:extLst>
      <p:ext uri="{BB962C8B-B14F-4D97-AF65-F5344CB8AC3E}">
        <p14:creationId xmlns:p14="http://schemas.microsoft.com/office/powerpoint/2010/main" val="2855053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</TotalTime>
  <Words>583</Words>
  <Application>Microsoft Office PowerPoint</Application>
  <PresentationFormat>全屏显示(4:3)</PresentationFormat>
  <Paragraphs>192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等线</vt:lpstr>
      <vt:lpstr>等线 Light</vt:lpstr>
      <vt:lpstr>思源黑体</vt:lpstr>
      <vt:lpstr>思源黑体 Heavy</vt:lpstr>
      <vt:lpstr>Arial</vt:lpstr>
      <vt:lpstr>Calibri</vt:lpstr>
      <vt:lpstr>Calibri Light</vt:lpstr>
      <vt:lpstr>Consolas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震淼</dc:creator>
  <cp:lastModifiedBy>韩 震淼</cp:lastModifiedBy>
  <cp:revision>132</cp:revision>
  <dcterms:created xsi:type="dcterms:W3CDTF">2019-05-19T10:26:01Z</dcterms:created>
  <dcterms:modified xsi:type="dcterms:W3CDTF">2019-05-21T03:17:01Z</dcterms:modified>
</cp:coreProperties>
</file>